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4" r="0" b="-911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7691" y="-1477739"/>
            <a:ext cx="10551691" cy="12344400"/>
            <a:chOff x="0" y="0"/>
            <a:chExt cx="2779046" cy="325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79046" cy="3251200"/>
            </a:xfrm>
            <a:custGeom>
              <a:avLst/>
              <a:gdLst/>
              <a:ahLst/>
              <a:cxnLst/>
              <a:rect r="r" b="b" t="t" l="l"/>
              <a:pathLst>
                <a:path h="3251200" w="2779046">
                  <a:moveTo>
                    <a:pt x="0" y="0"/>
                  </a:moveTo>
                  <a:lnTo>
                    <a:pt x="2779046" y="0"/>
                  </a:lnTo>
                  <a:lnTo>
                    <a:pt x="2779046" y="3251200"/>
                  </a:lnTo>
                  <a:lnTo>
                    <a:pt x="0" y="3251200"/>
                  </a:lnTo>
                  <a:close/>
                </a:path>
              </a:pathLst>
            </a:custGeom>
            <a:solidFill>
              <a:srgbClr val="3C5828">
                <a:alpha val="5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79046" cy="328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826623"/>
            <a:ext cx="8115300" cy="263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304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CA259 Assignment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623103"/>
            <a:ext cx="727992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uce Italics"/>
              </a:rPr>
              <a:t>Vanessa Ha (22107321)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uce Italics"/>
              </a:rPr>
              <a:t>Thomas Prior (22107355)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024861" cy="7501545"/>
          </a:xfrm>
          <a:custGeom>
            <a:avLst/>
            <a:gdLst/>
            <a:ahLst/>
            <a:cxnLst/>
            <a:rect r="r" b="b" t="t" l="l"/>
            <a:pathLst>
              <a:path h="7501545" w="16024861">
                <a:moveTo>
                  <a:pt x="0" y="0"/>
                </a:moveTo>
                <a:lnTo>
                  <a:pt x="16024861" y="0"/>
                </a:lnTo>
                <a:lnTo>
                  <a:pt x="16024861" y="7501545"/>
                </a:lnTo>
                <a:lnTo>
                  <a:pt x="0" y="750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99289" y="7351325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7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663703">
            <a:off x="15573262" y="7553618"/>
            <a:ext cx="5429477" cy="5466764"/>
            <a:chOff x="0" y="0"/>
            <a:chExt cx="812800" cy="8183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8382"/>
            </a:xfrm>
            <a:custGeom>
              <a:avLst/>
              <a:gdLst/>
              <a:ahLst/>
              <a:cxnLst/>
              <a:rect r="r" b="b" t="t" l="l"/>
              <a:pathLst>
                <a:path h="818382" w="812800">
                  <a:moveTo>
                    <a:pt x="406400" y="0"/>
                  </a:moveTo>
                  <a:cubicBezTo>
                    <a:pt x="181951" y="0"/>
                    <a:pt x="0" y="183201"/>
                    <a:pt x="0" y="409191"/>
                  </a:cubicBezTo>
                  <a:cubicBezTo>
                    <a:pt x="0" y="635181"/>
                    <a:pt x="181951" y="818382"/>
                    <a:pt x="406400" y="818382"/>
                  </a:cubicBezTo>
                  <a:cubicBezTo>
                    <a:pt x="630849" y="818382"/>
                    <a:pt x="812800" y="635181"/>
                    <a:pt x="812800" y="409191"/>
                  </a:cubicBezTo>
                  <a:cubicBezTo>
                    <a:pt x="812800" y="1832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623"/>
              <a:ext cx="660400" cy="703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8675370" cy="10287000"/>
          </a:xfrm>
          <a:custGeom>
            <a:avLst/>
            <a:gdLst/>
            <a:ahLst/>
            <a:cxnLst/>
            <a:rect r="r" b="b" t="t" l="l"/>
            <a:pathLst>
              <a:path h="10287000" w="8675370">
                <a:moveTo>
                  <a:pt x="0" y="0"/>
                </a:moveTo>
                <a:lnTo>
                  <a:pt x="8675370" y="0"/>
                </a:lnTo>
                <a:lnTo>
                  <a:pt x="86753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61873" y="3647449"/>
            <a:ext cx="6048008" cy="307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50"/>
              </a:lnSpc>
            </a:pPr>
            <a:r>
              <a:rPr lang="en-US" sz="10759">
                <a:solidFill>
                  <a:srgbClr val="FFFFFF"/>
                </a:solidFill>
                <a:latin typeface="Open Sans Bold"/>
              </a:rPr>
              <a:t>County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A2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840" y="1411197"/>
            <a:ext cx="8739160" cy="5176183"/>
          </a:xfrm>
          <a:custGeom>
            <a:avLst/>
            <a:gdLst/>
            <a:ahLst/>
            <a:cxnLst/>
            <a:rect r="r" b="b" t="t" l="l"/>
            <a:pathLst>
              <a:path h="5176183" w="8739160">
                <a:moveTo>
                  <a:pt x="0" y="0"/>
                </a:moveTo>
                <a:lnTo>
                  <a:pt x="8739160" y="0"/>
                </a:lnTo>
                <a:lnTo>
                  <a:pt x="8739160" y="5176182"/>
                </a:lnTo>
                <a:lnTo>
                  <a:pt x="0" y="517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14665" y="1411197"/>
            <a:ext cx="8758799" cy="5176183"/>
          </a:xfrm>
          <a:custGeom>
            <a:avLst/>
            <a:gdLst/>
            <a:ahLst/>
            <a:cxnLst/>
            <a:rect r="r" b="b" t="t" l="l"/>
            <a:pathLst>
              <a:path h="5176183" w="8758799">
                <a:moveTo>
                  <a:pt x="0" y="0"/>
                </a:moveTo>
                <a:lnTo>
                  <a:pt x="8758799" y="0"/>
                </a:lnTo>
                <a:lnTo>
                  <a:pt x="8758799" y="5176182"/>
                </a:lnTo>
                <a:lnTo>
                  <a:pt x="0" y="5176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6927623"/>
            <a:ext cx="8010287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 Bold"/>
              </a:rPr>
              <a:t>Predictions: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Donegal would have more pickups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Dublin would have the most estates and saloons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Significant differences between counties</a:t>
            </a:r>
            <a:r>
              <a:rPr lang="en-US" sz="2499">
                <a:solidFill>
                  <a:srgbClr val="FFFFFF"/>
                </a:solidFill>
                <a:latin typeface="Open Sauce"/>
              </a:rPr>
              <a:t>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529201" y="6966186"/>
            <a:ext cx="812898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 Bold"/>
              </a:rPr>
              <a:t>Results: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There are no significant differences between counties in terms of body type on a percentage value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19D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515" y="2150077"/>
            <a:ext cx="8345609" cy="5036336"/>
          </a:xfrm>
          <a:custGeom>
            <a:avLst/>
            <a:gdLst/>
            <a:ahLst/>
            <a:cxnLst/>
            <a:rect r="r" b="b" t="t" l="l"/>
            <a:pathLst>
              <a:path h="5036336" w="8345609">
                <a:moveTo>
                  <a:pt x="0" y="0"/>
                </a:moveTo>
                <a:lnTo>
                  <a:pt x="8345609" y="0"/>
                </a:lnTo>
                <a:lnTo>
                  <a:pt x="8345609" y="5036336"/>
                </a:lnTo>
                <a:lnTo>
                  <a:pt x="0" y="5036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64512" y="2176639"/>
            <a:ext cx="8520023" cy="5009774"/>
          </a:xfrm>
          <a:custGeom>
            <a:avLst/>
            <a:gdLst/>
            <a:ahLst/>
            <a:cxnLst/>
            <a:rect r="r" b="b" t="t" l="l"/>
            <a:pathLst>
              <a:path h="5009774" w="8520023">
                <a:moveTo>
                  <a:pt x="0" y="0"/>
                </a:moveTo>
                <a:lnTo>
                  <a:pt x="8520023" y="0"/>
                </a:lnTo>
                <a:lnTo>
                  <a:pt x="8520023" y="5009774"/>
                </a:lnTo>
                <a:lnTo>
                  <a:pt x="0" y="5009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19D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578" y="2041691"/>
            <a:ext cx="10225743" cy="6203617"/>
          </a:xfrm>
          <a:custGeom>
            <a:avLst/>
            <a:gdLst/>
            <a:ahLst/>
            <a:cxnLst/>
            <a:rect r="r" b="b" t="t" l="l"/>
            <a:pathLst>
              <a:path h="6203617" w="10225743">
                <a:moveTo>
                  <a:pt x="0" y="0"/>
                </a:moveTo>
                <a:lnTo>
                  <a:pt x="10225743" y="0"/>
                </a:lnTo>
                <a:lnTo>
                  <a:pt x="10225743" y="6203618"/>
                </a:lnTo>
                <a:lnTo>
                  <a:pt x="0" y="6203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06239" y="1973262"/>
            <a:ext cx="6761475" cy="629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9"/>
              </a:lnSpc>
            </a:pPr>
            <a:r>
              <a:rPr lang="en-US" sz="2749">
                <a:solidFill>
                  <a:srgbClr val="FFFFFF"/>
                </a:solidFill>
                <a:latin typeface="Open Sauce"/>
              </a:rPr>
              <a:t>Prediction: Dense cities with good public transit see lower vehicle mileage due to more people using buses, trains, etc</a:t>
            </a:r>
          </a:p>
          <a:p>
            <a:pPr>
              <a:lnSpc>
                <a:spcPts val="3849"/>
              </a:lnSpc>
            </a:pPr>
          </a:p>
          <a:p>
            <a:pPr>
              <a:lnSpc>
                <a:spcPts val="3849"/>
              </a:lnSpc>
            </a:pPr>
            <a:r>
              <a:rPr lang="en-US" sz="2749">
                <a:solidFill>
                  <a:srgbClr val="FFFFFF"/>
                </a:solidFill>
                <a:latin typeface="Open Sauce"/>
              </a:rPr>
              <a:t>Results: Data revealed that locations like Ennis, Fermoy, and Tyrone topped the charts for average mileage.</a:t>
            </a:r>
          </a:p>
          <a:p>
            <a:pPr>
              <a:lnSpc>
                <a:spcPts val="3849"/>
              </a:lnSpc>
            </a:pPr>
          </a:p>
          <a:p>
            <a:pPr>
              <a:lnSpc>
                <a:spcPts val="3849"/>
              </a:lnSpc>
              <a:spcBef>
                <a:spcPct val="0"/>
              </a:spcBef>
            </a:pPr>
            <a:r>
              <a:rPr lang="en-US" sz="2749">
                <a:solidFill>
                  <a:srgbClr val="FFFFFF"/>
                </a:solidFill>
                <a:latin typeface="Open Sauce"/>
              </a:rPr>
              <a:t>Reasons: Less public transport options, larger country area which meant residents likely rely more heavily on their vehicles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97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663703">
            <a:off x="15573262" y="7553618"/>
            <a:ext cx="5429477" cy="5466764"/>
            <a:chOff x="0" y="0"/>
            <a:chExt cx="812800" cy="8183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8382"/>
            </a:xfrm>
            <a:custGeom>
              <a:avLst/>
              <a:gdLst/>
              <a:ahLst/>
              <a:cxnLst/>
              <a:rect r="r" b="b" t="t" l="l"/>
              <a:pathLst>
                <a:path h="818382" w="812800">
                  <a:moveTo>
                    <a:pt x="406400" y="0"/>
                  </a:moveTo>
                  <a:cubicBezTo>
                    <a:pt x="181951" y="0"/>
                    <a:pt x="0" y="183201"/>
                    <a:pt x="0" y="409191"/>
                  </a:cubicBezTo>
                  <a:cubicBezTo>
                    <a:pt x="0" y="635181"/>
                    <a:pt x="181951" y="818382"/>
                    <a:pt x="406400" y="818382"/>
                  </a:cubicBezTo>
                  <a:cubicBezTo>
                    <a:pt x="630849" y="818382"/>
                    <a:pt x="812800" y="635181"/>
                    <a:pt x="812800" y="409191"/>
                  </a:cubicBezTo>
                  <a:cubicBezTo>
                    <a:pt x="812800" y="1832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623"/>
              <a:ext cx="660400" cy="703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8337440" cy="10421800"/>
          </a:xfrm>
          <a:custGeom>
            <a:avLst/>
            <a:gdLst/>
            <a:ahLst/>
            <a:cxnLst/>
            <a:rect r="r" b="b" t="t" l="l"/>
            <a:pathLst>
              <a:path h="10421800" w="8337440">
                <a:moveTo>
                  <a:pt x="0" y="0"/>
                </a:moveTo>
                <a:lnTo>
                  <a:pt x="8337440" y="0"/>
                </a:lnTo>
                <a:lnTo>
                  <a:pt x="8337440" y="10421800"/>
                </a:lnTo>
                <a:lnTo>
                  <a:pt x="0" y="1042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95" t="0" r="-10042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41995" y="3647449"/>
            <a:ext cx="6953077" cy="307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50"/>
              </a:lnSpc>
            </a:pPr>
            <a:r>
              <a:rPr lang="en-US" sz="10759">
                <a:solidFill>
                  <a:srgbClr val="FFFFFF"/>
                </a:solidFill>
                <a:latin typeface="Open Sans Bold"/>
              </a:rPr>
              <a:t>Intriguing Angles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AB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392" y="2581498"/>
            <a:ext cx="8276487" cy="5124004"/>
          </a:xfrm>
          <a:custGeom>
            <a:avLst/>
            <a:gdLst/>
            <a:ahLst/>
            <a:cxnLst/>
            <a:rect r="r" b="b" t="t" l="l"/>
            <a:pathLst>
              <a:path h="5124004" w="8276487">
                <a:moveTo>
                  <a:pt x="0" y="0"/>
                </a:moveTo>
                <a:lnTo>
                  <a:pt x="8276487" y="0"/>
                </a:lnTo>
                <a:lnTo>
                  <a:pt x="8276487" y="5124004"/>
                </a:lnTo>
                <a:lnTo>
                  <a:pt x="0" y="5124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7660" y="2581498"/>
            <a:ext cx="8524892" cy="5124004"/>
          </a:xfrm>
          <a:custGeom>
            <a:avLst/>
            <a:gdLst/>
            <a:ahLst/>
            <a:cxnLst/>
            <a:rect r="r" b="b" t="t" l="l"/>
            <a:pathLst>
              <a:path h="5124004" w="8524892">
                <a:moveTo>
                  <a:pt x="0" y="0"/>
                </a:moveTo>
                <a:lnTo>
                  <a:pt x="8524892" y="0"/>
                </a:lnTo>
                <a:lnTo>
                  <a:pt x="8524892" y="5124004"/>
                </a:lnTo>
                <a:lnTo>
                  <a:pt x="0" y="5124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83460" y="-1411848"/>
            <a:ext cx="31008012" cy="9620452"/>
            <a:chOff x="0" y="0"/>
            <a:chExt cx="8166719" cy="2533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66719" cy="2533782"/>
            </a:xfrm>
            <a:custGeom>
              <a:avLst/>
              <a:gdLst/>
              <a:ahLst/>
              <a:cxnLst/>
              <a:rect r="r" b="b" t="t" l="l"/>
              <a:pathLst>
                <a:path h="2533782" w="8166719">
                  <a:moveTo>
                    <a:pt x="0" y="0"/>
                  </a:moveTo>
                  <a:lnTo>
                    <a:pt x="8166719" y="0"/>
                  </a:lnTo>
                  <a:lnTo>
                    <a:pt x="8166719" y="2533782"/>
                  </a:lnTo>
                  <a:lnTo>
                    <a:pt x="0" y="2533782"/>
                  </a:lnTo>
                  <a:close/>
                </a:path>
              </a:pathLst>
            </a:custGeom>
            <a:solidFill>
              <a:srgbClr val="3C58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66719" cy="2571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52932" y="1085850"/>
            <a:ext cx="6782136" cy="108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42"/>
              </a:lnSpc>
            </a:pPr>
            <a:r>
              <a:rPr lang="en-US" sz="7537">
                <a:solidFill>
                  <a:srgbClr val="FFFFFF"/>
                </a:solidFill>
                <a:latin typeface="Open Sans Bold"/>
              </a:rPr>
              <a:t>KEY FINDINGS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1084" y="2764980"/>
            <a:ext cx="15962982" cy="455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56" indent="-474978" lvl="1">
              <a:lnSpc>
                <a:spcPts val="7347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 Bold"/>
              </a:rPr>
              <a:t>The data set appeared consistent with expectations</a:t>
            </a:r>
          </a:p>
          <a:p>
            <a:pPr marL="949956" indent="-474978" lvl="1">
              <a:lnSpc>
                <a:spcPts val="7347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 Bold"/>
              </a:rPr>
              <a:t>Electric vehicle sales power forward despite recent market disruptions</a:t>
            </a:r>
          </a:p>
          <a:p>
            <a:pPr marL="949956" indent="-474978" lvl="1">
              <a:lnSpc>
                <a:spcPts val="7347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 Bold"/>
              </a:rPr>
              <a:t>Little difference between county requirements</a:t>
            </a:r>
          </a:p>
          <a:p>
            <a:pPr marL="949956" indent="-474978" lvl="1">
              <a:lnSpc>
                <a:spcPts val="7347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 Bold"/>
              </a:rPr>
              <a:t>Hatchbacks are surging in popularity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C6E2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65246" y="3436517"/>
            <a:ext cx="12157509" cy="307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74"/>
              </a:lnSpc>
            </a:pPr>
            <a:r>
              <a:rPr lang="en-US" sz="17981">
                <a:solidFill>
                  <a:srgbClr val="3C5828"/>
                </a:solidFill>
                <a:latin typeface="Canva Sans 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5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663703">
            <a:off x="15573262" y="7553618"/>
            <a:ext cx="5429477" cy="5466764"/>
            <a:chOff x="0" y="0"/>
            <a:chExt cx="812800" cy="8183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8382"/>
            </a:xfrm>
            <a:custGeom>
              <a:avLst/>
              <a:gdLst/>
              <a:ahLst/>
              <a:cxnLst/>
              <a:rect r="r" b="b" t="t" l="l"/>
              <a:pathLst>
                <a:path h="818382" w="812800">
                  <a:moveTo>
                    <a:pt x="406400" y="0"/>
                  </a:moveTo>
                  <a:cubicBezTo>
                    <a:pt x="181951" y="0"/>
                    <a:pt x="0" y="183201"/>
                    <a:pt x="0" y="409191"/>
                  </a:cubicBezTo>
                  <a:cubicBezTo>
                    <a:pt x="0" y="635181"/>
                    <a:pt x="181951" y="818382"/>
                    <a:pt x="406400" y="818382"/>
                  </a:cubicBezTo>
                  <a:cubicBezTo>
                    <a:pt x="630849" y="818382"/>
                    <a:pt x="812800" y="635181"/>
                    <a:pt x="812800" y="409191"/>
                  </a:cubicBezTo>
                  <a:cubicBezTo>
                    <a:pt x="812800" y="1832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623"/>
              <a:ext cx="660400" cy="703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8229600" cy="10287000"/>
          </a:xfrm>
          <a:custGeom>
            <a:avLst/>
            <a:gdLst/>
            <a:ahLst/>
            <a:cxnLst/>
            <a:rect r="r" b="b" t="t" l="l"/>
            <a:pathLst>
              <a:path h="10287000" w="82296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29675" y="2752841"/>
            <a:ext cx="8990731" cy="428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99"/>
              </a:lnSpc>
            </a:pPr>
            <a:r>
              <a:rPr lang="en-US" sz="9999">
                <a:solidFill>
                  <a:srgbClr val="FFFFFF"/>
                </a:solidFill>
                <a:latin typeface="Open Sans Bold"/>
              </a:rPr>
              <a:t>Second Hand Car Purchases in Ireland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5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8031" y="3277722"/>
            <a:ext cx="578602" cy="826575"/>
          </a:xfrm>
          <a:custGeom>
            <a:avLst/>
            <a:gdLst/>
            <a:ahLst/>
            <a:cxnLst/>
            <a:rect r="r" b="b" t="t" l="l"/>
            <a:pathLst>
              <a:path h="826575" w="578602">
                <a:moveTo>
                  <a:pt x="0" y="0"/>
                </a:moveTo>
                <a:lnTo>
                  <a:pt x="578602" y="0"/>
                </a:lnTo>
                <a:lnTo>
                  <a:pt x="578602" y="826575"/>
                </a:lnTo>
                <a:lnTo>
                  <a:pt x="0" y="82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09" y="1557026"/>
            <a:ext cx="10422801" cy="7172949"/>
          </a:xfrm>
          <a:custGeom>
            <a:avLst/>
            <a:gdLst/>
            <a:ahLst/>
            <a:cxnLst/>
            <a:rect r="r" b="b" t="t" l="l"/>
            <a:pathLst>
              <a:path h="7172949" w="10422801">
                <a:moveTo>
                  <a:pt x="0" y="0"/>
                </a:moveTo>
                <a:lnTo>
                  <a:pt x="10422801" y="0"/>
                </a:lnTo>
                <a:lnTo>
                  <a:pt x="10422801" y="7172948"/>
                </a:lnTo>
                <a:lnTo>
                  <a:pt x="0" y="717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61873" y="4367339"/>
            <a:ext cx="4030918" cy="239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2"/>
              </a:lnSpc>
            </a:pPr>
            <a:r>
              <a:rPr lang="en-US" sz="5600">
                <a:solidFill>
                  <a:srgbClr val="FFFFFF"/>
                </a:solidFill>
                <a:latin typeface="Open Sans Bold"/>
              </a:rPr>
              <a:t>Dublin has the most purchases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2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49284" y="1730763"/>
            <a:ext cx="11340555" cy="6825474"/>
          </a:xfrm>
          <a:custGeom>
            <a:avLst/>
            <a:gdLst/>
            <a:ahLst/>
            <a:cxnLst/>
            <a:rect r="r" b="b" t="t" l="l"/>
            <a:pathLst>
              <a:path h="6825474" w="11340555">
                <a:moveTo>
                  <a:pt x="0" y="0"/>
                </a:moveTo>
                <a:lnTo>
                  <a:pt x="11340555" y="0"/>
                </a:lnTo>
                <a:lnTo>
                  <a:pt x="11340555" y="6825474"/>
                </a:lnTo>
                <a:lnTo>
                  <a:pt x="0" y="6825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6518" y="3525746"/>
            <a:ext cx="5243101" cy="329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4682">
                <a:solidFill>
                  <a:srgbClr val="FFFFFF"/>
                </a:solidFill>
                <a:latin typeface="Open Sans Bold"/>
              </a:rPr>
              <a:t>A car with more owners typically has higher mileage and a lower price.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2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4431" y="1198437"/>
            <a:ext cx="13759137" cy="7890127"/>
          </a:xfrm>
          <a:custGeom>
            <a:avLst/>
            <a:gdLst/>
            <a:ahLst/>
            <a:cxnLst/>
            <a:rect r="r" b="b" t="t" l="l"/>
            <a:pathLst>
              <a:path h="7890127" w="13759137">
                <a:moveTo>
                  <a:pt x="0" y="0"/>
                </a:moveTo>
                <a:lnTo>
                  <a:pt x="13759138" y="0"/>
                </a:lnTo>
                <a:lnTo>
                  <a:pt x="13759138" y="7890126"/>
                </a:lnTo>
                <a:lnTo>
                  <a:pt x="0" y="7890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6E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6103" y="1377096"/>
            <a:ext cx="12515793" cy="7532808"/>
          </a:xfrm>
          <a:custGeom>
            <a:avLst/>
            <a:gdLst/>
            <a:ahLst/>
            <a:cxnLst/>
            <a:rect r="r" b="b" t="t" l="l"/>
            <a:pathLst>
              <a:path h="7532808" w="12515793">
                <a:moveTo>
                  <a:pt x="0" y="0"/>
                </a:moveTo>
                <a:lnTo>
                  <a:pt x="12515794" y="0"/>
                </a:lnTo>
                <a:lnTo>
                  <a:pt x="12515794" y="7532808"/>
                </a:lnTo>
                <a:lnTo>
                  <a:pt x="0" y="7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6E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663703">
            <a:off x="15573262" y="7553618"/>
            <a:ext cx="5429477" cy="5466764"/>
            <a:chOff x="0" y="0"/>
            <a:chExt cx="812800" cy="8183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8382"/>
            </a:xfrm>
            <a:custGeom>
              <a:avLst/>
              <a:gdLst/>
              <a:ahLst/>
              <a:cxnLst/>
              <a:rect r="r" b="b" t="t" l="l"/>
              <a:pathLst>
                <a:path h="818382" w="812800">
                  <a:moveTo>
                    <a:pt x="406400" y="0"/>
                  </a:moveTo>
                  <a:cubicBezTo>
                    <a:pt x="181951" y="0"/>
                    <a:pt x="0" y="183201"/>
                    <a:pt x="0" y="409191"/>
                  </a:cubicBezTo>
                  <a:cubicBezTo>
                    <a:pt x="0" y="635181"/>
                    <a:pt x="181951" y="818382"/>
                    <a:pt x="406400" y="818382"/>
                  </a:cubicBezTo>
                  <a:cubicBezTo>
                    <a:pt x="630849" y="818382"/>
                    <a:pt x="812800" y="635181"/>
                    <a:pt x="812800" y="409191"/>
                  </a:cubicBezTo>
                  <a:cubicBezTo>
                    <a:pt x="812800" y="1832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623"/>
              <a:ext cx="660400" cy="703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16916" y="0"/>
            <a:ext cx="10051461" cy="10287000"/>
          </a:xfrm>
          <a:custGeom>
            <a:avLst/>
            <a:gdLst/>
            <a:ahLst/>
            <a:cxnLst/>
            <a:rect r="r" b="b" t="t" l="l"/>
            <a:pathLst>
              <a:path h="10287000" w="10051461">
                <a:moveTo>
                  <a:pt x="0" y="0"/>
                </a:moveTo>
                <a:lnTo>
                  <a:pt x="10051461" y="0"/>
                </a:lnTo>
                <a:lnTo>
                  <a:pt x="100514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76" t="0" r="-1782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82359" y="2937715"/>
            <a:ext cx="10141822" cy="448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14"/>
              </a:lnSpc>
            </a:pPr>
            <a:r>
              <a:rPr lang="en-US" sz="10459">
                <a:solidFill>
                  <a:srgbClr val="FFFFFF"/>
                </a:solidFill>
                <a:latin typeface="Open Sans Bold"/>
              </a:rPr>
              <a:t>Electric/ Hybrid Vehicle Resale Market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44558" y="1291905"/>
            <a:ext cx="12798885" cy="7703190"/>
          </a:xfrm>
          <a:custGeom>
            <a:avLst/>
            <a:gdLst/>
            <a:ahLst/>
            <a:cxnLst/>
            <a:rect r="r" b="b" t="t" l="l"/>
            <a:pathLst>
              <a:path h="7703190" w="12798885">
                <a:moveTo>
                  <a:pt x="0" y="0"/>
                </a:moveTo>
                <a:lnTo>
                  <a:pt x="12798884" y="0"/>
                </a:lnTo>
                <a:lnTo>
                  <a:pt x="12798884" y="7703190"/>
                </a:lnTo>
                <a:lnTo>
                  <a:pt x="0" y="770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6E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2510" y="677114"/>
            <a:ext cx="10662980" cy="6343106"/>
          </a:xfrm>
          <a:custGeom>
            <a:avLst/>
            <a:gdLst/>
            <a:ahLst/>
            <a:cxnLst/>
            <a:rect r="r" b="b" t="t" l="l"/>
            <a:pathLst>
              <a:path h="6343106" w="10662980">
                <a:moveTo>
                  <a:pt x="0" y="0"/>
                </a:moveTo>
                <a:lnTo>
                  <a:pt x="10662980" y="0"/>
                </a:lnTo>
                <a:lnTo>
                  <a:pt x="10662980" y="6343106"/>
                </a:lnTo>
                <a:lnTo>
                  <a:pt x="0" y="63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5330" y="7374255"/>
            <a:ext cx="5026708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Open Sauce Bold"/>
              </a:rPr>
              <a:t>Factors for rise: </a:t>
            </a:r>
          </a:p>
          <a:p>
            <a:pPr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uce"/>
              </a:rPr>
              <a:t>Environmental Incentives</a:t>
            </a:r>
          </a:p>
          <a:p>
            <a:pPr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uce"/>
              </a:rPr>
              <a:t>New technology</a:t>
            </a:r>
          </a:p>
          <a:p>
            <a:pPr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uce"/>
              </a:rPr>
              <a:t>Trendy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02081" y="7374255"/>
            <a:ext cx="7287314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Open Sauce Bold"/>
              </a:rPr>
              <a:t>Factors for fall:</a:t>
            </a:r>
          </a:p>
          <a:p>
            <a:pPr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uce"/>
              </a:rPr>
              <a:t>Still new product to the market - reluctant to sell</a:t>
            </a:r>
          </a:p>
          <a:p>
            <a:pPr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uce"/>
              </a:rPr>
              <a:t>Covid-19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DAGBfH3q9Qc</dc:identifier>
  <dcterms:modified xsi:type="dcterms:W3CDTF">2011-08-01T06:04:30Z</dcterms:modified>
  <cp:revision>1</cp:revision>
  <dc:title>CA259 ASSIGNMENT 2</dc:title>
</cp:coreProperties>
</file>